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17" r:id="rId4"/>
  </p:sldMasterIdLst>
  <p:notesMasterIdLst>
    <p:notesMasterId r:id="rId17"/>
  </p:notesMasterIdLst>
  <p:handoutMasterIdLst>
    <p:handoutMasterId r:id="rId18"/>
  </p:handoutMasterIdLst>
  <p:sldIdLst>
    <p:sldId id="256" r:id="rId5"/>
    <p:sldId id="266" r:id="rId6"/>
    <p:sldId id="281" r:id="rId7"/>
    <p:sldId id="284" r:id="rId8"/>
    <p:sldId id="269" r:id="rId9"/>
    <p:sldId id="277" r:id="rId10"/>
    <p:sldId id="278" r:id="rId11"/>
    <p:sldId id="279" r:id="rId12"/>
    <p:sldId id="280" r:id="rId13"/>
    <p:sldId id="282" r:id="rId14"/>
    <p:sldId id="270" r:id="rId15"/>
    <p:sldId id="27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0" autoAdjust="0"/>
    <p:restoredTop sz="94598" autoAdjust="0"/>
  </p:normalViewPr>
  <p:slideViewPr>
    <p:cSldViewPr snapToGrid="0">
      <p:cViewPr>
        <p:scale>
          <a:sx n="101" d="100"/>
          <a:sy n="101" d="100"/>
        </p:scale>
        <p:origin x="64" y="1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54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C026C9-4C52-4B60-A858-A50E4BE56D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160113-35DB-4BB4-9269-631D6FEB5E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0D272-305C-421E-A9EF-95D63D599B42}" type="datetimeFigureOut">
              <a:rPr lang="en-US" smtClean="0"/>
              <a:t>10/5/2023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40E5BB-A291-4B94-8433-B9D3F16854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57D678-038E-42A6-961E-EAB034DB47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E7DFA-63CC-4ED7-B30E-ACF88B4B89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091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16E63-7886-43BC-8DD4-4F14C3DD7360}" type="datetimeFigureOut">
              <a:rPr lang="en-US" smtClean="0"/>
              <a:t>10/5/2023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8C5307-140F-447F-BCBA-BB92E3A290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154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29094F-44ED-46E6-A51E-52761DD3C88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4907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4419656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164233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483865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552177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218726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7596364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711567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4971047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362676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547111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1901415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0272365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091515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4023670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5052299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6138347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647748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4FD2957-8595-499F-896A-E9A0888D0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44A184-010C-483F-8B5A-3D1E7E6EF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1153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82A2E2-E6DD-4321-B03A-F6C071C1B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4" y="753034"/>
            <a:ext cx="6815446" cy="3887390"/>
          </a:xfrm>
        </p:spPr>
        <p:txBody>
          <a:bodyPr anchor="t">
            <a:normAutofit/>
          </a:bodyPr>
          <a:lstStyle>
            <a:lvl1pPr>
              <a:defRPr sz="8500" spc="-2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21B6D9B-E3FB-48D2-A477-5B73E22166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5" y="4640424"/>
            <a:ext cx="6437555" cy="1303176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38823550-6B12-4BFD-9C91-668B623E353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13533" y="0"/>
            <a:ext cx="4082983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40861650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74716EF3-1422-48C0-BC49-14FAC3550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2AAFDE-CB45-46CA-8961-8133FCA5F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0767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09C30D-AB58-482B-B553-F71367094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264" y="776941"/>
            <a:ext cx="3209008" cy="5166659"/>
          </a:xfrm>
        </p:spPr>
        <p:txBody>
          <a:bodyPr anchor="b"/>
          <a:lstStyle>
            <a:lvl1pPr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946F5EF-2C45-4A87-A1DD-BD2A6FB91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374904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B1A8891C-A2D4-4238-ABCE-62AB3A9121A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6700" y="0"/>
            <a:ext cx="4038600" cy="3429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0" name="Picture Placeholder 16">
            <a:extLst>
              <a:ext uri="{FF2B5EF4-FFF2-40B4-BE49-F238E27FC236}">
                <a16:creationId xmlns:a16="http://schemas.microsoft.com/office/drawing/2014/main" id="{7B51DFB6-C977-4551-BE38-57688D7FF0B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15300" y="0"/>
            <a:ext cx="4076701" cy="3429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DFCFAED4-0A56-424D-BF74-4051B0BDA9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64100" y="3841750"/>
            <a:ext cx="6599238" cy="2296083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9188F17E-DD3B-4CCC-957F-5A691448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A0235C7-971D-4E52-B991-EFA44A9AF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D815C-8BF3-4ECF-A945-A2A7C2983AF9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31959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83FEABB-56CC-491D-830B-02C0466DA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04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4F3EF5A-453C-4D68-BA86-2FB1DE61C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7" y="996950"/>
            <a:ext cx="2384425" cy="4946650"/>
          </a:xfrm>
        </p:spPr>
        <p:txBody>
          <a:bodyPr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 to add text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9321BA0-41E1-404D-9063-DF281D186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277113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1CEA4-8F84-4893-8A45-28DB0AE2068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2650" y="996950"/>
            <a:ext cx="8367713" cy="45450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99D2EA6-8453-4240-88D1-460E269D88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2DD4984-9B40-488F-B903-2E0419551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33654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AD3C5B21-C400-4C50-8684-59543CDC43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2" y="0"/>
            <a:ext cx="12192000" cy="6858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81B040C-8943-4433-BFE9-AFB1F7C9ED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636" y="-2"/>
            <a:ext cx="11014364" cy="4100947"/>
          </a:xfrm>
          <a:gradFill>
            <a:gsLst>
              <a:gs pos="77000">
                <a:srgbClr val="000000">
                  <a:alpha val="30000"/>
                </a:srgbClr>
              </a:gs>
              <a:gs pos="38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2000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21594000" scaled="0"/>
          </a:gradFill>
        </p:spPr>
        <p:txBody>
          <a:bodyPr rIns="731520">
            <a:normAutofit/>
          </a:bodyPr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Click to edit Master 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741A6711-44B3-4723-90E5-802B2DBD86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1963" y="4089656"/>
            <a:ext cx="8950035" cy="2796566"/>
          </a:xfrm>
          <a:gradFill>
            <a:gsLst>
              <a:gs pos="77000">
                <a:srgbClr val="000000">
                  <a:alpha val="30000"/>
                </a:srgbClr>
              </a:gs>
              <a:gs pos="33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21594000" scaled="0"/>
          </a:gradFill>
        </p:spPr>
        <p:txBody>
          <a:bodyPr tIns="640080" rIns="731520" anchor="t">
            <a:normAutofit/>
          </a:bodyPr>
          <a:lstStyle>
            <a:lvl1pPr marL="0" indent="0" algn="r">
              <a:buNone/>
              <a:defRPr sz="2800" b="1" baseline="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Click to edit Master subtitle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B79A2161-66FE-4C11-AD83-5824307CB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91399727-F37D-4748-90E8-B5B6F531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20XX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B9DE4FD1-0950-4A6A-8167-F0E9C622D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D6D940D-6D44-4DF9-9322-B4B11F7EDCD0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0326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152F41C-45C5-4E09-A91A-8F4AE80B0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33900"/>
            <a:ext cx="9144000" cy="23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DA9EBEF3-E8A8-4C5C-B6D9-B322242DC9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7001" y="4947313"/>
            <a:ext cx="7700617" cy="1409037"/>
          </a:xfrm>
        </p:spPr>
        <p:txBody>
          <a:bodyPr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z="5400"/>
              <a:t>Click to edit Master title style</a:t>
            </a:r>
            <a:endParaRPr lang="en-US" sz="5400" dirty="0"/>
          </a:p>
        </p:txBody>
      </p:sp>
      <p:sp>
        <p:nvSpPr>
          <p:cNvPr id="11" name="Subtitle 7">
            <a:extLst>
              <a:ext uri="{FF2B5EF4-FFF2-40B4-BE49-F238E27FC236}">
                <a16:creationId xmlns:a16="http://schemas.microsoft.com/office/drawing/2014/main" id="{6A90C83B-4674-4CF1-9CD4-78C3B7CDCC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6252" y="386989"/>
            <a:ext cx="2443495" cy="375833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>
                <a:solidFill>
                  <a:schemeClr val="accent1"/>
                </a:solidFill>
              </a:rPr>
              <a:t>Click to edit Master subtitle style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1894E094-44B9-4024-A43A-438DEB225DB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5323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9BCFB5F5-AD25-4F9C-8AE7-E0E891F1A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3" name="Picture Placeholder 20">
            <a:extLst>
              <a:ext uri="{FF2B5EF4-FFF2-40B4-BE49-F238E27FC236}">
                <a16:creationId xmlns:a16="http://schemas.microsoft.com/office/drawing/2014/main" id="{919568B3-FE67-4E6E-BA92-FEF29CBFE1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44000" y="4532313"/>
            <a:ext cx="3048000" cy="232568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D87D4A75-1737-4D5B-A386-9FE32DFB5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B52AA41-FD0C-42C6-BD04-9E5B55A48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244D815C-8BF3-4ECF-A945-A2A7C2983AF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843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743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  <p:sldLayoutId id="2147483736" r:id="rId19"/>
    <p:sldLayoutId id="2147483740" r:id="rId20"/>
    <p:sldLayoutId id="2147483741" r:id="rId21"/>
    <p:sldLayoutId id="2147483747" r:id="rId22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5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8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Relationship Id="rId9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03E8C8A2-D2DA-42F8-84AA-AC5AB425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9A5D1FE1-4883-49B4-AD3E-D0A3F8DCE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F829EAE-7CB1-410F-BAF1-55BD6DC24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4EA5F8CE-974F-4443-AB3C-4799C3323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94075D0C-1739-4729-A5C8-5C5707A94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DFD28A6-39F3-425F-8050-E5BF1B45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263958DE-3089-4707-A79D-8ADBDE597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C81077B-766D-44B3-909D-A26D42DA9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29962" cy="6856214"/>
            <a:chOff x="-15736" y="0"/>
            <a:chExt cx="12229962" cy="6856214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5CC93258-4B7E-4DC5-AE91-AFAAD833A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5610CE6-9E44-431C-9AFA-E552B5D54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8B4315B7-9CDC-4449-9705-67DAFE6F7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32D66995-395F-42A2-AB99-8B0E853BA1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98D150CF-F888-48EA-89E8-311ED5E91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64279" y="1041401"/>
            <a:ext cx="6528018" cy="234526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 b="1" i="1">
                <a:solidFill>
                  <a:schemeClr val="tx1">
                    <a:lumMod val="85000"/>
                    <a:lumOff val="15000"/>
                  </a:schemeClr>
                </a:solidFill>
              </a:rPr>
              <a:t>UNION COUNTY TEAMS CS </a:t>
            </a:r>
            <a:br>
              <a:rPr lang="en-US" sz="2200" b="1" i="1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200" b="1" i="1">
                <a:solidFill>
                  <a:schemeClr val="tx1">
                    <a:lumMod val="85000"/>
                    <a:lumOff val="15000"/>
                  </a:schemeClr>
                </a:solidFill>
              </a:rPr>
              <a:t>HIGH SCHOOL/COLLEGE LEADERSHIP ACADEMY </a:t>
            </a:r>
            <a:br>
              <a:rPr lang="en-US" sz="2200" b="1" i="1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sz="220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sz="220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sz="220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sz="2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6BBE0348-1527-4055-BA8A-E275422274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57276" y="4298922"/>
            <a:ext cx="6545907" cy="1567543"/>
          </a:xfrm>
        </p:spPr>
        <p:txBody>
          <a:bodyPr vert="horz" lIns="91440" tIns="45720" rIns="91440" bIns="45720" rtlCol="0" anchor="t">
            <a:normAutofit fontScale="32500" lnSpcReduction="20000"/>
          </a:bodyPr>
          <a:lstStyle/>
          <a:p>
            <a:pPr algn="ctr"/>
            <a:endParaRPr lang="en-US" sz="2100" dirty="0">
              <a:solidFill>
                <a:schemeClr val="tx1"/>
              </a:solidFill>
            </a:endParaRPr>
          </a:p>
          <a:p>
            <a:pPr algn="ctr"/>
            <a:r>
              <a:rPr lang="en-US" sz="7200" dirty="0">
                <a:solidFill>
                  <a:schemeClr val="tx1"/>
                </a:solidFill>
              </a:rPr>
              <a:t>EXECUTIVE DIRECTOR</a:t>
            </a:r>
          </a:p>
          <a:p>
            <a:pPr algn="ctr"/>
            <a:r>
              <a:rPr lang="en-US" sz="7200" dirty="0">
                <a:solidFill>
                  <a:schemeClr val="tx1"/>
                </a:solidFill>
              </a:rPr>
              <a:t>Sheila L. Thorpe, BA, MA, MTS</a:t>
            </a:r>
          </a:p>
          <a:p>
            <a:pPr algn="ctr"/>
            <a:r>
              <a:rPr lang="en-US" sz="7200" dirty="0">
                <a:solidFill>
                  <a:schemeClr val="tx1"/>
                </a:solidFill>
              </a:rPr>
              <a:t>NSDC AND IEL FELLOW</a:t>
            </a:r>
          </a:p>
          <a:p>
            <a:pPr algn="ctr"/>
            <a:endParaRPr lang="en-US" sz="2100" dirty="0">
              <a:solidFill>
                <a:schemeClr val="tx1"/>
              </a:solidFill>
            </a:endParaRPr>
          </a:p>
          <a:p>
            <a:pPr algn="ctr"/>
            <a:endParaRPr lang="en-US" sz="2100" dirty="0">
              <a:solidFill>
                <a:schemeClr val="tx1"/>
              </a:solidFill>
            </a:endParaRPr>
          </a:p>
        </p:txBody>
      </p:sp>
      <p:pic>
        <p:nvPicPr>
          <p:cNvPr id="5" name="Picture Placeholder 4" descr="A picture containing mountain, sky, outdoor, nature, sunrise ">
            <a:extLst>
              <a:ext uri="{FF2B5EF4-FFF2-40B4-BE49-F238E27FC236}">
                <a16:creationId xmlns:a16="http://schemas.microsoft.com/office/drawing/2014/main" id="{A33E67C0-6C95-48DB-97CC-8CE8D36C05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7126"/>
          <a:stretch/>
        </p:blipFill>
        <p:spPr>
          <a:xfrm>
            <a:off x="1065732" y="1066333"/>
            <a:ext cx="3059206" cy="4775200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C4AED10-D735-4820-BE3F-7B5DE8BBC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82168" y="3522131"/>
            <a:ext cx="64922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image001">
            <a:extLst>
              <a:ext uri="{FF2B5EF4-FFF2-40B4-BE49-F238E27FC236}">
                <a16:creationId xmlns:a16="http://schemas.microsoft.com/office/drawing/2014/main" id="{AA4A5871-CB04-8C07-7232-8EEFF0C902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617" y="2491693"/>
            <a:ext cx="2804160" cy="90995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D6709F-6F64-7896-699A-FC39E51D1D64}"/>
              </a:ext>
            </a:extLst>
          </p:cNvPr>
          <p:cNvSpPr txBox="1"/>
          <p:nvPr/>
        </p:nvSpPr>
        <p:spPr>
          <a:xfrm>
            <a:off x="1107355" y="952952"/>
            <a:ext cx="307861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Mission Statement  </a:t>
            </a:r>
            <a:endParaRPr lang="en-US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1600" b="1" i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Union County TEAMS Charter School is a small learning community where all students will achieve high academic standards by using the “built environment” as a learning laboratory.  Students, in grades K-12 will gain the tools necessary for successful high school experiences, post-secondary education and the world of work.  They will interact with professionals in the community and manifest by their experiential learning – </a:t>
            </a:r>
            <a:endParaRPr lang="en-US" sz="1600" i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“We Are Community Builders…Aiming High and Achieving Greatness”</a:t>
            </a:r>
            <a:endParaRPr lang="en-US" sz="1600" i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401046-C52F-727C-35BA-3DBBC8F39273}"/>
              </a:ext>
            </a:extLst>
          </p:cNvPr>
          <p:cNvSpPr txBox="1"/>
          <p:nvPr/>
        </p:nvSpPr>
        <p:spPr>
          <a:xfrm>
            <a:off x="4715061" y="3715758"/>
            <a:ext cx="6359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Elephant" panose="02020904090505020303" pitchFamily="18" charset="0"/>
              </a:rPr>
              <a:t>STATE OF THE SCHOOL ‘23</a:t>
            </a:r>
          </a:p>
        </p:txBody>
      </p:sp>
    </p:spTree>
    <p:extLst>
      <p:ext uri="{BB962C8B-B14F-4D97-AF65-F5344CB8AC3E}">
        <p14:creationId xmlns:p14="http://schemas.microsoft.com/office/powerpoint/2010/main" val="272071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8DED76B9-5273-4139-ACC9-B6E36ADE2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DB8AAF6-0D0C-4F4F-A10E-6A66E4A7B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pic>
        <p:nvPicPr>
          <p:cNvPr id="44" name="Picture Placeholder 43" descr="A picture containing mountain, sky, nature, outdoor">
            <a:extLst>
              <a:ext uri="{FF2B5EF4-FFF2-40B4-BE49-F238E27FC236}">
                <a16:creationId xmlns:a16="http://schemas.microsoft.com/office/drawing/2014/main" id="{73DD8BED-FB17-4ABE-9B18-B6DDA81A0E0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" r="17"/>
          <a:stretch/>
        </p:blipFill>
        <p:spPr>
          <a:xfrm>
            <a:off x="4076700" y="0"/>
            <a:ext cx="8115301" cy="3429000"/>
          </a:xfr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7F2C169-25EA-4609-BC8A-BCA7C433EE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dirty="0"/>
              <a:t>GREETINGS </a:t>
            </a:r>
          </a:p>
          <a:p>
            <a:r>
              <a:rPr lang="en-US" dirty="0"/>
              <a:t>STAFF INTRODUCTIONS</a:t>
            </a:r>
          </a:p>
          <a:p>
            <a:r>
              <a:rPr lang="en-US" dirty="0"/>
              <a:t>WE ARE UC TEAMS CS – HS/CLA - DEMO</a:t>
            </a:r>
          </a:p>
          <a:p>
            <a:r>
              <a:rPr lang="en-US" dirty="0"/>
              <a:t>GOALS AND OBJECTIVES ‘23</a:t>
            </a:r>
          </a:p>
          <a:p>
            <a:r>
              <a:rPr lang="en-US" dirty="0"/>
              <a:t>GOALS AND OBJECTIVES  ‘24</a:t>
            </a:r>
          </a:p>
        </p:txBody>
      </p:sp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CE93697D-BFA2-4D84-A860-BA6204144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C19BFBA5-3E41-40F8-9EFB-9DF730F5B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44D815C-8BF3-4ECF-A945-A2A7C2983AF9}" type="slidenum">
              <a:rPr lang="en-US" noProof="0" smtClean="0"/>
              <a:pPr lvl="0"/>
              <a:t>2</a:t>
            </a:fld>
            <a:endParaRPr lang="en-US" noProof="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1391C05-8184-BB6A-8C8E-10E379ACE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" y="0"/>
            <a:ext cx="41420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FB6E215-8672-BBFF-6C52-A9FCB338501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53400" y="108624"/>
            <a:ext cx="4038600" cy="3429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Placeholder 43" descr="A picture containing mountain, sky, nature, outdoor">
            <a:extLst>
              <a:ext uri="{FF2B5EF4-FFF2-40B4-BE49-F238E27FC236}">
                <a16:creationId xmlns:a16="http://schemas.microsoft.com/office/drawing/2014/main" id="{715ED6AD-6307-A5BB-0AF3-F8DF77CF25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" r="17"/>
          <a:stretch/>
        </p:blipFill>
        <p:spPr>
          <a:xfrm>
            <a:off x="4076699" y="0"/>
            <a:ext cx="8115301" cy="3429000"/>
          </a:xfrm>
          <a:prstGeom prst="rect">
            <a:avLst/>
          </a:prstGeom>
        </p:spPr>
      </p:pic>
      <p:pic>
        <p:nvPicPr>
          <p:cNvPr id="8" name="Picture 7" descr="image001">
            <a:extLst>
              <a:ext uri="{FF2B5EF4-FFF2-40B4-BE49-F238E27FC236}">
                <a16:creationId xmlns:a16="http://schemas.microsoft.com/office/drawing/2014/main" id="{ED35B32C-76FD-025E-6034-A13B74CD3C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713" y="890724"/>
            <a:ext cx="4927601" cy="15259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6347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140998-64C8-200E-1EF2-8EDB357D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0A9A47-337B-8B7B-18EC-833B17996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696ACC-9FFF-54AB-AE91-2D6091F60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6F5EAA-74EC-1277-DF3C-1A39804BB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142" y="609600"/>
            <a:ext cx="9572171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119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4E50C-700E-D264-0FB5-72E5BEA52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889" y="1066556"/>
            <a:ext cx="3717925" cy="1881616"/>
          </a:xfrm>
        </p:spPr>
        <p:txBody>
          <a:bodyPr>
            <a:noAutofit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UCT A SMALL LEARNING COMMUNITY …. 330 SCHOLARS … LEADERS 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3A2A4141-492E-606D-A35C-98C81044A8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8266667"/>
              </p:ext>
            </p:extLst>
          </p:nvPr>
        </p:nvGraphicFramePr>
        <p:xfrm>
          <a:off x="4948237" y="635000"/>
          <a:ext cx="6583364" cy="521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2952">
                  <a:extLst>
                    <a:ext uri="{9D8B030D-6E8A-4147-A177-3AD203B41FA5}">
                      <a16:colId xmlns:a16="http://schemas.microsoft.com/office/drawing/2014/main" val="377348471"/>
                    </a:ext>
                  </a:extLst>
                </a:gridCol>
                <a:gridCol w="3290412">
                  <a:extLst>
                    <a:ext uri="{9D8B030D-6E8A-4147-A177-3AD203B41FA5}">
                      <a16:colId xmlns:a16="http://schemas.microsoft.com/office/drawing/2014/main" val="1720315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UC TEAMS CS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DEMOGRAPHICS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045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i="1" dirty="0"/>
                        <a:t>SWD/504/ELL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/>
                        <a:t>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792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i="1" dirty="0"/>
                        <a:t>FREE/REDUCED POP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/>
                        <a:t>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641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i="1" dirty="0"/>
                        <a:t>AFRICAN AMERICAN/BLACK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/>
                        <a:t>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819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i="1" dirty="0"/>
                        <a:t>HISPANIC/LATINO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601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i="1" dirty="0"/>
                        <a:t>OTHER ETHNIC GRPS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/>
                        <a:t>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074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i="1" dirty="0"/>
                        <a:t>DISTRICTS SERVED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25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i="1" dirty="0"/>
                        <a:t>DISTRICT HIGHLIGHTS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/>
                        <a:t>DIGITAL CURRICULUM, VOL, SEL, MCC BRIDGE,  PEER LEADERSHIP,  LRS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926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i="1" dirty="0"/>
                        <a:t>EXTENDED DAY PROGRAMS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/>
                        <a:t>HOMEWORK CLUB, STAR, RISE,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698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i="1" dirty="0"/>
                        <a:t>EXTRA-CURRICULAR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/>
                        <a:t>CLUB WEDNESDAYS, NHS, COED BASKETBALL LEAGUE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500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i="1" dirty="0"/>
                        <a:t>PARENT COMMUNITY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/>
                        <a:t>PTC, PCC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602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DDE68-88F8-5666-D2D4-C4018E7EE0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5890" y="2888242"/>
            <a:ext cx="3717925" cy="2402895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SEL</a:t>
            </a:r>
            <a:r>
              <a:rPr lang="en-US" dirty="0"/>
              <a:t> – Social Emotional Learning</a:t>
            </a:r>
          </a:p>
          <a:p>
            <a:r>
              <a:rPr lang="en-US" b="1" dirty="0"/>
              <a:t>VOL</a:t>
            </a:r>
            <a:r>
              <a:rPr lang="en-US" dirty="0"/>
              <a:t> – Virtual Online Learning</a:t>
            </a:r>
          </a:p>
          <a:p>
            <a:r>
              <a:rPr lang="en-US" b="1" dirty="0"/>
              <a:t>STAR</a:t>
            </a:r>
            <a:r>
              <a:rPr lang="en-US" dirty="0"/>
              <a:t> – Scholars Targeted for    			Academic Rigor </a:t>
            </a:r>
          </a:p>
          <a:p>
            <a:r>
              <a:rPr lang="en-US" b="1" dirty="0"/>
              <a:t>RISE</a:t>
            </a:r>
            <a:r>
              <a:rPr lang="en-US" dirty="0"/>
              <a:t> – Reach, Inspire, Support, Enrich </a:t>
            </a:r>
          </a:p>
          <a:p>
            <a:r>
              <a:rPr lang="en-US" b="1" dirty="0"/>
              <a:t>PTC </a:t>
            </a:r>
            <a:r>
              <a:rPr lang="en-US" dirty="0"/>
              <a:t>– Parent Teacher Conferences</a:t>
            </a:r>
          </a:p>
          <a:p>
            <a:r>
              <a:rPr lang="en-US" b="1" dirty="0"/>
              <a:t>PCC </a:t>
            </a:r>
            <a:r>
              <a:rPr lang="en-US" dirty="0"/>
              <a:t>– Parent Community Conferences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95B2C-5EF9-454D-5D7F-12384C2B12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77501" y="5969000"/>
            <a:ext cx="1600200" cy="279400"/>
          </a:xfrm>
        </p:spPr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651D76-753D-D27F-1E7E-6FFF6F784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5401" y="5969000"/>
            <a:ext cx="7305900" cy="279400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84F507-0A78-30F4-BDF4-76BED4959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901" y="5969000"/>
            <a:ext cx="542697" cy="279400"/>
          </a:xfrm>
        </p:spPr>
        <p:txBody>
          <a:bodyPr/>
          <a:lstStyle/>
          <a:p>
            <a:fld id="{0D4885A8-DDA8-4FCF-AB25-DA8F78EC7557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9" name="Picture 8" descr="image001">
            <a:extLst>
              <a:ext uri="{FF2B5EF4-FFF2-40B4-BE49-F238E27FC236}">
                <a16:creationId xmlns:a16="http://schemas.microsoft.com/office/drawing/2014/main" id="{632372B0-23C1-239E-9E34-918F8ECD2D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092" y="5291138"/>
            <a:ext cx="1787769" cy="5003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0932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28E6A4D9-12A1-4CD4-99EA-5C5ECDEF8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60E5A8-009D-4CBD-BADB-91488482E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2970415" cy="365125"/>
          </a:xfrm>
        </p:spPr>
        <p:txBody>
          <a:bodyPr/>
          <a:lstStyle/>
          <a:p>
            <a:pPr algn="ctr"/>
            <a:r>
              <a:rPr lang="en-US" dirty="0"/>
              <a:t>STATE OF THE SCHOOL  2023</a:t>
            </a:r>
          </a:p>
          <a:p>
            <a:pPr algn="ctr"/>
            <a:r>
              <a:rPr lang="en-US" dirty="0"/>
              <a:t>UNION COUNTY TEAMS CHARTER SCHOOL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8B91A-117A-42B4-842E-633AFA93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B248E8-80F2-482E-B0AF-EE7EBC7C3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5</a:t>
            </a:fld>
            <a:endParaRPr lang="en-US" noProof="0" dirty="0"/>
          </a:p>
        </p:txBody>
      </p:sp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3DB7D3AC-5BA8-A419-4B0B-673C71874554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498179581"/>
              </p:ext>
            </p:extLst>
          </p:nvPr>
        </p:nvGraphicFramePr>
        <p:xfrm>
          <a:off x="3175000" y="831850"/>
          <a:ext cx="8491856" cy="5829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9250">
                  <a:extLst>
                    <a:ext uri="{9D8B030D-6E8A-4147-A177-3AD203B41FA5}">
                      <a16:colId xmlns:a16="http://schemas.microsoft.com/office/drawing/2014/main" val="2009557031"/>
                    </a:ext>
                  </a:extLst>
                </a:gridCol>
                <a:gridCol w="6872606">
                  <a:extLst>
                    <a:ext uri="{9D8B030D-6E8A-4147-A177-3AD203B41FA5}">
                      <a16:colId xmlns:a16="http://schemas.microsoft.com/office/drawing/2014/main" val="1171440704"/>
                    </a:ext>
                  </a:extLst>
                </a:gridCol>
              </a:tblGrid>
              <a:tr h="1493489"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Bodoni MT" panose="020706030806060202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Goal #1 </a:t>
                      </a:r>
                      <a:endParaRPr lang="en-US" sz="2000" dirty="0">
                        <a:effectLst/>
                        <a:latin typeface="Bodoni MT" panose="020706030806060202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0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Bodoni MT" panose="020706030806060202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Academic </a:t>
                      </a:r>
                      <a:endParaRPr lang="en-US" sz="2000" dirty="0">
                        <a:effectLst/>
                        <a:latin typeface="Bodoni MT" panose="020706030806060202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marR="1206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UC TEAMS Charter School will demonstrate improved academic performance in Statewide Assessments as indicated below: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1206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NJSLA ELA and Math for grades 3 – 10 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1206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NJSLA in Science for grades 5, 8, and 9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325533205"/>
                  </a:ext>
                </a:extLst>
              </a:tr>
              <a:tr h="830617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Measure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10-25% Growth in percentage of students demonstrating proficiency in Statewide assessments by June 2023. </a:t>
                      </a:r>
                      <a:endParaRPr lang="en-US" sz="18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860892"/>
                  </a:ext>
                </a:extLst>
              </a:tr>
              <a:tr h="2011704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Target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1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800" b="1" u="none" strike="noStrike" dirty="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75% or better of all students, grades 3 – 11, will be proficient or better on the  ELA Statewide Assessments.</a:t>
                      </a:r>
                      <a:endParaRPr lang="en-US" sz="1800" b="1" u="none" strike="noStrike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lnSpc>
                          <a:spcPct val="11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800" b="1" u="none" strike="noStrike" dirty="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65% or better of all students, grades 3 – 11, will be proficient or better on the Math Statewide Assessments.</a:t>
                      </a:r>
                      <a:endParaRPr lang="en-US" sz="1800" b="1" u="none" strike="noStrike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lnSpc>
                          <a:spcPct val="11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800" b="1" u="none" strike="noStrike" dirty="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70% or better of all students, grades 5,8,9,  will be proficient or better on the Science  Statewide Assessment.</a:t>
                      </a:r>
                      <a:endParaRPr lang="en-US" sz="1800" b="1" u="none" strike="noStrike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676740826"/>
                  </a:ext>
                </a:extLst>
              </a:tr>
              <a:tr h="1493489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 Outcome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Growth was demonstrated in three (3) ELA classes and three (3) MATH classes</a:t>
                      </a:r>
                      <a:endParaRPr lang="en-US" sz="18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ELA:  Grade 5 = 42% ; Grade 7 = 10% ; Grade 9 = 10%</a:t>
                      </a:r>
                      <a:endParaRPr lang="en-US" sz="18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MATH:  Grade 3 = 28% ; Grade 4 = 45% ;  Grade 8 = 47% </a:t>
                      </a:r>
                      <a:endParaRPr lang="en-US" sz="18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However, The target was NOT MET</a:t>
                      </a:r>
                      <a:endParaRPr lang="en-US" sz="18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202277921"/>
                  </a:ext>
                </a:extLst>
              </a:tr>
            </a:tbl>
          </a:graphicData>
        </a:graphic>
      </p:graphicFrame>
      <p:pic>
        <p:nvPicPr>
          <p:cNvPr id="16" name="Picture 15" descr="image001">
            <a:extLst>
              <a:ext uri="{FF2B5EF4-FFF2-40B4-BE49-F238E27FC236}">
                <a16:creationId xmlns:a16="http://schemas.microsoft.com/office/drawing/2014/main" id="{E7BBE2AA-6E06-0FBB-FBA3-B2C6801FAB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46" y="376872"/>
            <a:ext cx="2804160" cy="9099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4641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28E6A4D9-12A1-4CD4-99EA-5C5ECDEF8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60E5A8-009D-4CBD-BADB-91488482E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2970415" cy="365125"/>
          </a:xfrm>
        </p:spPr>
        <p:txBody>
          <a:bodyPr/>
          <a:lstStyle/>
          <a:p>
            <a:pPr algn="ctr"/>
            <a:r>
              <a:rPr lang="en-US" dirty="0"/>
              <a:t>STATE OF THE SCHOOL  2023</a:t>
            </a:r>
          </a:p>
          <a:p>
            <a:pPr algn="ctr"/>
            <a:r>
              <a:rPr lang="en-US" dirty="0"/>
              <a:t>UNION COUNTY TEAMS CHARTER SCHOOL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8B91A-117A-42B4-842E-633AFA93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B248E8-80F2-482E-B0AF-EE7EBC7C3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6</a:t>
            </a:fld>
            <a:endParaRPr lang="en-US" noProof="0" dirty="0"/>
          </a:p>
        </p:txBody>
      </p:sp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3DB7D3AC-5BA8-A419-4B0B-673C71874554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475304871"/>
              </p:ext>
            </p:extLst>
          </p:nvPr>
        </p:nvGraphicFramePr>
        <p:xfrm>
          <a:off x="3175000" y="831850"/>
          <a:ext cx="8491856" cy="4827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9250">
                  <a:extLst>
                    <a:ext uri="{9D8B030D-6E8A-4147-A177-3AD203B41FA5}">
                      <a16:colId xmlns:a16="http://schemas.microsoft.com/office/drawing/2014/main" val="2009557031"/>
                    </a:ext>
                  </a:extLst>
                </a:gridCol>
                <a:gridCol w="6872606">
                  <a:extLst>
                    <a:ext uri="{9D8B030D-6E8A-4147-A177-3AD203B41FA5}">
                      <a16:colId xmlns:a16="http://schemas.microsoft.com/office/drawing/2014/main" val="1171440704"/>
                    </a:ext>
                  </a:extLst>
                </a:gridCol>
              </a:tblGrid>
              <a:tr h="1493489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Goal #1 A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Academic 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Performance: </a:t>
                      </a:r>
                      <a:endParaRPr lang="en-US" sz="2000" dirty="0">
                        <a:effectLst/>
                        <a:latin typeface="Bodoni MT" panose="020706030806060202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marR="1206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UC TEAMS Charter School will demonstrate improved academic performance in District Assessments, i.e., Link-It Benchmarks( exclude grade 12), or DRAs (K – 5), or  unit assessments in Math and ELA, (</a:t>
                      </a:r>
                      <a:r>
                        <a:rPr lang="en-US" sz="1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Savvas</a:t>
                      </a: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RealizeK-12 Curriculum) for grades K – 11. 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325533205"/>
                  </a:ext>
                </a:extLst>
              </a:tr>
              <a:tr h="830617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Measure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– 15% Growth in percentage of students demonstrating proficiency in school-wide assessments by June 2023.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860892"/>
                  </a:ext>
                </a:extLst>
              </a:tr>
              <a:tr h="1009644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Target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75% or better of all students will be proficient or better on all District Assessments from pre to post. 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676740826"/>
                  </a:ext>
                </a:extLst>
              </a:tr>
              <a:tr h="1493489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 Outcome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was 10 – 82% growth in six of twelve grades in ELA and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– 39% growth in nine of eleven grades in Math.  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50% and 51% all students were proficient on district assessment , LINK-IT, in ELA and MATH respectively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Target was PARTIALLY MET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202277921"/>
                  </a:ext>
                </a:extLst>
              </a:tr>
            </a:tbl>
          </a:graphicData>
        </a:graphic>
      </p:graphicFrame>
      <p:pic>
        <p:nvPicPr>
          <p:cNvPr id="16" name="Picture 15" descr="image001">
            <a:extLst>
              <a:ext uri="{FF2B5EF4-FFF2-40B4-BE49-F238E27FC236}">
                <a16:creationId xmlns:a16="http://schemas.microsoft.com/office/drawing/2014/main" id="{E7BBE2AA-6E06-0FBB-FBA3-B2C6801FAB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5" y="1494472"/>
            <a:ext cx="2804160" cy="9099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60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28E6A4D9-12A1-4CD4-99EA-5C5ECDEF8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60E5A8-009D-4CBD-BADB-91488482E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2970415" cy="365125"/>
          </a:xfrm>
        </p:spPr>
        <p:txBody>
          <a:bodyPr/>
          <a:lstStyle/>
          <a:p>
            <a:pPr algn="ctr"/>
            <a:r>
              <a:rPr lang="en-US" dirty="0"/>
              <a:t>STATE OF THE SCHOOL  2023</a:t>
            </a:r>
          </a:p>
          <a:p>
            <a:pPr algn="ctr"/>
            <a:r>
              <a:rPr lang="en-US" dirty="0"/>
              <a:t>UNION COUNTY TEAMS CHARTER SCHOOL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8B91A-117A-42B4-842E-633AFA93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B248E8-80F2-482E-B0AF-EE7EBC7C3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7</a:t>
            </a:fld>
            <a:endParaRPr lang="en-US" noProof="0" dirty="0"/>
          </a:p>
        </p:txBody>
      </p:sp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3DB7D3AC-5BA8-A419-4B0B-673C71874554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486172539"/>
              </p:ext>
            </p:extLst>
          </p:nvPr>
        </p:nvGraphicFramePr>
        <p:xfrm>
          <a:off x="3041651" y="831850"/>
          <a:ext cx="8502650" cy="51891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2297">
                  <a:extLst>
                    <a:ext uri="{9D8B030D-6E8A-4147-A177-3AD203B41FA5}">
                      <a16:colId xmlns:a16="http://schemas.microsoft.com/office/drawing/2014/main" val="2009557031"/>
                    </a:ext>
                  </a:extLst>
                </a:gridCol>
                <a:gridCol w="6670353">
                  <a:extLst>
                    <a:ext uri="{9D8B030D-6E8A-4147-A177-3AD203B41FA5}">
                      <a16:colId xmlns:a16="http://schemas.microsoft.com/office/drawing/2014/main" val="1171440704"/>
                    </a:ext>
                  </a:extLst>
                </a:gridCol>
              </a:tblGrid>
              <a:tr h="1493489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Goal #2 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Dual High School College Performance: </a:t>
                      </a:r>
                      <a:endParaRPr lang="en-US" sz="2000" dirty="0">
                        <a:effectLst/>
                        <a:latin typeface="Bodoni MT" panose="020706030806060202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marR="1206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UC TEAMS Charter School will provide all eligible students in the High School/College Leadership Academy an opportunity to participate in the dual high school/college Bridge Program off site at Middlesex County College. 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325533205"/>
                  </a:ext>
                </a:extLst>
              </a:tr>
              <a:tr h="830617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Measure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9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5% Growth in percentage of courses passed and taken on the college campus by June 2023.  </a:t>
                      </a:r>
                      <a:endParaRPr lang="en-US" sz="18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2710860892"/>
                  </a:ext>
                </a:extLst>
              </a:tr>
              <a:tr h="1009644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Target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indent="-1714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85% of all eligible Juniors and Seniors will be enrolled in the dual high school/college Bridge Programs. </a:t>
                      </a:r>
                    </a:p>
                    <a:p>
                      <a:pPr marL="171450" marR="0" lvl="0" indent="-17145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85% or better of students taking courses in the Bridge Program will pass all courses taken in both semesters</a:t>
                      </a:r>
                      <a:endParaRPr lang="en-US" sz="1800" b="1" kern="100" dirty="0">
                        <a:solidFill>
                          <a:srgbClr val="C4591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kern="100" dirty="0">
                        <a:solidFill>
                          <a:srgbClr val="C4591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6740826"/>
                  </a:ext>
                </a:extLst>
              </a:tr>
              <a:tr h="1493489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 Outcome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 students were eligible to take college courses 2022-23.</a:t>
                      </a:r>
                      <a:endParaRPr lang="en-US" sz="18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 total of 83 courses were taken and 94%of all classes received passing grades. 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Target was MET</a:t>
                      </a:r>
                      <a:endParaRPr lang="en-US" sz="18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202277921"/>
                  </a:ext>
                </a:extLst>
              </a:tr>
            </a:tbl>
          </a:graphicData>
        </a:graphic>
      </p:graphicFrame>
      <p:pic>
        <p:nvPicPr>
          <p:cNvPr id="16" name="Picture 15" descr="image001">
            <a:extLst>
              <a:ext uri="{FF2B5EF4-FFF2-40B4-BE49-F238E27FC236}">
                <a16:creationId xmlns:a16="http://schemas.microsoft.com/office/drawing/2014/main" id="{E7BBE2AA-6E06-0FBB-FBA3-B2C6801FAB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5" y="2971469"/>
            <a:ext cx="2804160" cy="9099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9986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28E6A4D9-12A1-4CD4-99EA-5C5ECDEF8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60E5A8-009D-4CBD-BADB-91488482E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90344"/>
            <a:ext cx="2970415" cy="531132"/>
          </a:xfrm>
        </p:spPr>
        <p:txBody>
          <a:bodyPr/>
          <a:lstStyle/>
          <a:p>
            <a:pPr algn="ctr"/>
            <a:r>
              <a:rPr lang="en-US" b="1" dirty="0"/>
              <a:t>STATE OF THE SCHOOL  2023</a:t>
            </a:r>
          </a:p>
          <a:p>
            <a:pPr algn="ctr"/>
            <a:r>
              <a:rPr lang="en-US" b="1" dirty="0"/>
              <a:t>UNION COUNTY TEAMS CHARTER SCHOOL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8B91A-117A-42B4-842E-633AFA93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B248E8-80F2-482E-B0AF-EE7EBC7C3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8</a:t>
            </a:fld>
            <a:endParaRPr lang="en-US" noProof="0" dirty="0"/>
          </a:p>
        </p:txBody>
      </p:sp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3DB7D3AC-5BA8-A419-4B0B-673C71874554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153264365"/>
              </p:ext>
            </p:extLst>
          </p:nvPr>
        </p:nvGraphicFramePr>
        <p:xfrm>
          <a:off x="3040743" y="653143"/>
          <a:ext cx="8503558" cy="559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0571">
                  <a:extLst>
                    <a:ext uri="{9D8B030D-6E8A-4147-A177-3AD203B41FA5}">
                      <a16:colId xmlns:a16="http://schemas.microsoft.com/office/drawing/2014/main" val="2009557031"/>
                    </a:ext>
                  </a:extLst>
                </a:gridCol>
                <a:gridCol w="6652987">
                  <a:extLst>
                    <a:ext uri="{9D8B030D-6E8A-4147-A177-3AD203B41FA5}">
                      <a16:colId xmlns:a16="http://schemas.microsoft.com/office/drawing/2014/main" val="1171440704"/>
                    </a:ext>
                  </a:extLst>
                </a:gridCol>
              </a:tblGrid>
              <a:tr h="1606128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Goal #3  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High School 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Graduation: </a:t>
                      </a: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The UC TEAMS Charter School will provide opportunities for students in grades 9 – 12 to successfully meet the high school graduation requirements as outlined by the district in accordance with state guidelines.</a:t>
                      </a:r>
                      <a:endParaRPr lang="en-US" sz="18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325533205"/>
                  </a:ext>
                </a:extLst>
              </a:tr>
              <a:tr h="1297211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Measure 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Maintain 90 - 100 percent high school graduation.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Maintain 100 percent of a minimum of two acceptances to a two year or four-year college/university program and/or trade certificated program by June 2023. </a:t>
                      </a:r>
                      <a:endParaRPr lang="en-US" sz="18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2710860892"/>
                  </a:ext>
                </a:extLst>
              </a:tr>
              <a:tr h="1085791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Target 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90 - 100% graduation rate.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90 - 100% of all seniors will demonstrate acceptances mentioned above. </a:t>
                      </a:r>
                      <a:endParaRPr lang="en-US" sz="1800" b="1" kern="100" dirty="0">
                        <a:solidFill>
                          <a:srgbClr val="C4591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6740826"/>
                  </a:ext>
                </a:extLst>
              </a:tr>
              <a:tr h="1606128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Actual Outcome 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Twenty-seven seniors met graduation requirements of completing school and state requirements for the same.  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Target was MET.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202277921"/>
                  </a:ext>
                </a:extLst>
              </a:tr>
            </a:tbl>
          </a:graphicData>
        </a:graphic>
      </p:graphicFrame>
      <p:pic>
        <p:nvPicPr>
          <p:cNvPr id="16" name="Picture 15" descr="image001">
            <a:extLst>
              <a:ext uri="{FF2B5EF4-FFF2-40B4-BE49-F238E27FC236}">
                <a16:creationId xmlns:a16="http://schemas.microsoft.com/office/drawing/2014/main" id="{E7BBE2AA-6E06-0FBB-FBA3-B2C6801FAB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19" y="4081885"/>
            <a:ext cx="2804160" cy="9099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2768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28E6A4D9-12A1-4CD4-99EA-5C5ECDEF8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94" y="1247117"/>
            <a:ext cx="2384425" cy="4946650"/>
          </a:xfrm>
        </p:spPr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60E5A8-009D-4CBD-BADB-91488482E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54056"/>
            <a:ext cx="2970415" cy="567419"/>
          </a:xfrm>
        </p:spPr>
        <p:txBody>
          <a:bodyPr/>
          <a:lstStyle/>
          <a:p>
            <a:pPr algn="ctr"/>
            <a:r>
              <a:rPr lang="en-US" b="1" dirty="0"/>
              <a:t>STATE OF THE SCHOOL  2023</a:t>
            </a:r>
          </a:p>
          <a:p>
            <a:pPr algn="ctr"/>
            <a:r>
              <a:rPr lang="en-US" b="1" dirty="0"/>
              <a:t>UNION COUNTY TEAMS CHARTER SCHOOL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8B91A-117A-42B4-842E-633AFA93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B248E8-80F2-482E-B0AF-EE7EBC7C3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9</a:t>
            </a:fld>
            <a:endParaRPr lang="en-US" noProof="0" dirty="0"/>
          </a:p>
        </p:txBody>
      </p:sp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3DB7D3AC-5BA8-A419-4B0B-673C71874554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641571080"/>
              </p:ext>
            </p:extLst>
          </p:nvPr>
        </p:nvGraphicFramePr>
        <p:xfrm>
          <a:off x="3135947" y="602343"/>
          <a:ext cx="8489044" cy="5812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057">
                  <a:extLst>
                    <a:ext uri="{9D8B030D-6E8A-4147-A177-3AD203B41FA5}">
                      <a16:colId xmlns:a16="http://schemas.microsoft.com/office/drawing/2014/main" val="2009557031"/>
                    </a:ext>
                  </a:extLst>
                </a:gridCol>
                <a:gridCol w="6652987">
                  <a:extLst>
                    <a:ext uri="{9D8B030D-6E8A-4147-A177-3AD203B41FA5}">
                      <a16:colId xmlns:a16="http://schemas.microsoft.com/office/drawing/2014/main" val="1171440704"/>
                    </a:ext>
                  </a:extLst>
                </a:gridCol>
              </a:tblGrid>
              <a:tr h="1806864">
                <a:tc>
                  <a:txBody>
                    <a:bodyPr/>
                    <a:lstStyle/>
                    <a:p>
                      <a:pPr marL="1270" marR="0" algn="l">
                        <a:lnSpc>
                          <a:spcPct val="9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effectLst/>
                        <a:latin typeface="+mj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270" marR="0" algn="l">
                        <a:lnSpc>
                          <a:spcPct val="9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Goal #4    Pathway to </a:t>
                      </a:r>
                      <a:endParaRPr lang="en-US" sz="18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The High School/College Leadership Academy will continue to increase graduation requirements via PSAT/SAT and or NJSLA standardized assessment. (9-11) </a:t>
                      </a:r>
                      <a:endParaRPr lang="en-US" sz="18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325533205"/>
                  </a:ext>
                </a:extLst>
              </a:tr>
              <a:tr h="977111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Measure </a:t>
                      </a:r>
                      <a:endParaRPr lang="en-US" sz="18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9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 – 15% growth in the number of students graduating through the pathway of PSAT /SAT and or NJSLA. </a:t>
                      </a:r>
                      <a:endParaRPr lang="en-US" sz="18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2710860892"/>
                  </a:ext>
                </a:extLst>
              </a:tr>
              <a:tr h="1222132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Target </a:t>
                      </a:r>
                      <a:endParaRPr lang="en-US" sz="18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9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65% or better of all seniors will use the PSAT/SAT/NJSLA as the pathway to meet assessment standards in either ELA or Math for graduation by June 2023.  </a:t>
                      </a:r>
                      <a:endParaRPr lang="en-US" sz="18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9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(NJSLA - No Longer Applies) </a:t>
                      </a:r>
                      <a:endParaRPr lang="en-US" sz="14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676740826"/>
                  </a:ext>
                </a:extLst>
              </a:tr>
              <a:tr h="1806864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Actual Outcome </a:t>
                      </a:r>
                      <a:endParaRPr lang="en-US" sz="18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14350" marR="0" indent="-2857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50% of all Seniors met graduation requirement via SAT</a:t>
                      </a:r>
                      <a:endParaRPr lang="en-US" sz="18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14350" marR="0" indent="-2857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33% met graduation requirement via Accuplacer, and </a:t>
                      </a:r>
                      <a:endParaRPr lang="en-US" sz="18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14350" marR="0" indent="-2857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15% met graduation via ASVAB </a:t>
                      </a:r>
                      <a:endParaRPr lang="en-US" sz="18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14350" marR="0" indent="-2857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2% (SWD) met graduation requirements via improved Accuplacer score over time.</a:t>
                      </a:r>
                    </a:p>
                    <a:p>
                      <a:pPr marL="22860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1" dirty="0"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The Target was MET</a:t>
                      </a:r>
                      <a:endParaRPr lang="en-US" sz="18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202277921"/>
                  </a:ext>
                </a:extLst>
              </a:tr>
            </a:tbl>
          </a:graphicData>
        </a:graphic>
      </p:graphicFrame>
      <p:pic>
        <p:nvPicPr>
          <p:cNvPr id="16" name="Picture 15" descr="image001">
            <a:extLst>
              <a:ext uri="{FF2B5EF4-FFF2-40B4-BE49-F238E27FC236}">
                <a16:creationId xmlns:a16="http://schemas.microsoft.com/office/drawing/2014/main" id="{E7BBE2AA-6E06-0FBB-FBA3-B2C6801FAB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6" y="5171370"/>
            <a:ext cx="2804160" cy="9099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1819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49C117F-F390-437B-ADB0-57E87EFF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7EF42F8-2417-49A6-95CE-DE9503B0A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C6F623B-2003-4AED-B02F-541A150EC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D11837A-4F3D-419F-ACE2-E80B1EA28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B9411D1A-7E2C-4A36-BE32-BF7A8E130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0742BC3-654B-4E41-9A6A-73A42E477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9401732C-37EE-4B98-A709-9530173F3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54E48C8-2A00-4C54-BC9C-B18EE49E9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6"/>
            <a:ext cx="12229962" cy="6856214"/>
            <a:chOff x="-15736" y="0"/>
            <a:chExt cx="12229962" cy="6856214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E0A0544-8F52-43F0-AC3E-DF683908B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2F4057D3-A680-4443-9E51-ED920A691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2F6853A4-7B38-4FDE-B024-AE8BA71E7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6ADF4DB-4290-4441-8F8E-04152FE60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648142F-B9D7-B023-0079-B1EF52D1B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240" y="667077"/>
            <a:ext cx="4697984" cy="534952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br>
              <a:rPr lang="en-US" sz="1200" b="1" dirty="0">
                <a:solidFill>
                  <a:srgbClr val="262626"/>
                </a:solidFill>
              </a:rPr>
            </a:br>
            <a:br>
              <a:rPr lang="en-US" sz="1200" b="1" dirty="0">
                <a:solidFill>
                  <a:srgbClr val="262626"/>
                </a:solidFill>
              </a:rPr>
            </a:br>
            <a:r>
              <a:rPr lang="en-US" sz="1200" b="1" dirty="0">
                <a:solidFill>
                  <a:srgbClr val="262626"/>
                </a:solidFill>
              </a:rPr>
              <a:t>     </a:t>
            </a:r>
            <a:r>
              <a:rPr lang="en-US" sz="2700" b="1" dirty="0">
                <a:solidFill>
                  <a:srgbClr val="262626"/>
                </a:solidFill>
              </a:rPr>
              <a:t>SMART GOALS 2023-2024</a:t>
            </a:r>
            <a:br>
              <a:rPr lang="en-US" sz="1800" b="1" dirty="0">
                <a:solidFill>
                  <a:srgbClr val="262626"/>
                </a:solidFill>
              </a:rPr>
            </a:br>
            <a:br>
              <a:rPr lang="en-US" sz="1800" b="1" dirty="0">
                <a:solidFill>
                  <a:srgbClr val="262626"/>
                </a:solidFill>
              </a:rPr>
            </a:br>
            <a:r>
              <a:rPr lang="en-US" sz="1800" b="1" dirty="0">
                <a:solidFill>
                  <a:srgbClr val="262626"/>
                </a:solidFill>
              </a:rPr>
              <a:t>GOAL #1 – ACADEMIC PERFORMANCE DISTRICT </a:t>
            </a:r>
            <a:br>
              <a:rPr lang="en-US" sz="1800" b="1" dirty="0">
                <a:solidFill>
                  <a:srgbClr val="262626"/>
                </a:solidFill>
              </a:rPr>
            </a:br>
            <a:r>
              <a:rPr lang="en-US" sz="1800" b="1" dirty="0">
                <a:solidFill>
                  <a:srgbClr val="262626"/>
                </a:solidFill>
              </a:rPr>
              <a:t>GOAL #2 – ACADEMIC PERFORMANCE STATEWIDE</a:t>
            </a:r>
            <a:br>
              <a:rPr lang="en-US" sz="1800" b="1" dirty="0">
                <a:solidFill>
                  <a:srgbClr val="262626"/>
                </a:solidFill>
              </a:rPr>
            </a:br>
            <a:r>
              <a:rPr lang="en-US" sz="1800" b="1" dirty="0">
                <a:solidFill>
                  <a:srgbClr val="262626"/>
                </a:solidFill>
              </a:rPr>
              <a:t>GOAL #3 – STEM AND BUILT ENVIRONMENT</a:t>
            </a:r>
            <a:br>
              <a:rPr lang="en-US" sz="1800" b="1" dirty="0">
                <a:solidFill>
                  <a:srgbClr val="262626"/>
                </a:solidFill>
              </a:rPr>
            </a:br>
            <a:r>
              <a:rPr lang="en-US" sz="1800" b="1" dirty="0">
                <a:solidFill>
                  <a:srgbClr val="262626"/>
                </a:solidFill>
              </a:rPr>
              <a:t>			EXTENDED DAY PROGRAM</a:t>
            </a:r>
            <a:br>
              <a:rPr lang="en-US" sz="1800" b="1" dirty="0">
                <a:solidFill>
                  <a:srgbClr val="262626"/>
                </a:solidFill>
              </a:rPr>
            </a:br>
            <a:r>
              <a:rPr lang="en-US" sz="1800" b="1" dirty="0">
                <a:solidFill>
                  <a:srgbClr val="262626"/>
                </a:solidFill>
              </a:rPr>
              <a:t>GOAL #4 -  DUAL HIGH/SCHOOL    				COLLEGE (9 -12)</a:t>
            </a:r>
            <a:br>
              <a:rPr lang="en-US" sz="1800" b="1" dirty="0">
                <a:solidFill>
                  <a:srgbClr val="262626"/>
                </a:solidFill>
              </a:rPr>
            </a:br>
            <a:r>
              <a:rPr lang="en-US" sz="1800" b="1" dirty="0">
                <a:solidFill>
                  <a:srgbClr val="262626"/>
                </a:solidFill>
              </a:rPr>
              <a:t>			ACCELERATED PROGRAM</a:t>
            </a:r>
            <a:br>
              <a:rPr lang="en-US" sz="1800" b="1" dirty="0">
                <a:solidFill>
                  <a:srgbClr val="262626"/>
                </a:solidFill>
              </a:rPr>
            </a:br>
            <a:r>
              <a:rPr lang="en-US" sz="1800" b="1" dirty="0">
                <a:solidFill>
                  <a:srgbClr val="262626"/>
                </a:solidFill>
              </a:rPr>
              <a:t>GOAL #5 – HIGH SCHOOL GRADUATION</a:t>
            </a:r>
            <a:br>
              <a:rPr lang="en-US" sz="1800" b="1" dirty="0">
                <a:solidFill>
                  <a:srgbClr val="262626"/>
                </a:solidFill>
              </a:rPr>
            </a:br>
            <a:r>
              <a:rPr lang="en-US" sz="1800" b="1" dirty="0">
                <a:solidFill>
                  <a:srgbClr val="262626"/>
                </a:solidFill>
              </a:rPr>
              <a:t>GOAL #6 – PATHWAY TO GRADUATION</a:t>
            </a:r>
            <a:br>
              <a:rPr lang="en-US" sz="1800" b="1" dirty="0">
                <a:solidFill>
                  <a:srgbClr val="262626"/>
                </a:solidFill>
              </a:rPr>
            </a:br>
            <a:br>
              <a:rPr lang="en-US" sz="1200" b="1" dirty="0">
                <a:solidFill>
                  <a:srgbClr val="262626"/>
                </a:solidFill>
              </a:rPr>
            </a:br>
            <a:br>
              <a:rPr lang="en-US" sz="1200" b="1" dirty="0">
                <a:solidFill>
                  <a:srgbClr val="262626"/>
                </a:solidFill>
              </a:rPr>
            </a:br>
            <a:br>
              <a:rPr lang="en-US" sz="1200" b="1" dirty="0">
                <a:solidFill>
                  <a:srgbClr val="262626"/>
                </a:solidFill>
              </a:rPr>
            </a:br>
            <a:br>
              <a:rPr lang="en-US" sz="1200" b="1" dirty="0">
                <a:solidFill>
                  <a:srgbClr val="262626"/>
                </a:solidFill>
              </a:rPr>
            </a:br>
            <a:br>
              <a:rPr lang="en-US" sz="1200" b="1" dirty="0">
                <a:solidFill>
                  <a:srgbClr val="262626"/>
                </a:solidFill>
              </a:rPr>
            </a:br>
            <a:br>
              <a:rPr lang="en-US" sz="1200" b="1" dirty="0">
                <a:solidFill>
                  <a:srgbClr val="262626"/>
                </a:solidFill>
              </a:rPr>
            </a:br>
            <a:endParaRPr lang="en-US" sz="1200" b="1" dirty="0">
              <a:solidFill>
                <a:srgbClr val="262626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9A71E6-E7EC-176D-A06B-C6263299B7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0148" y="5456835"/>
            <a:ext cx="4094017" cy="41903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algn="ctr"/>
            <a:r>
              <a:rPr lang="en-US" sz="2100" kern="1200" cap="none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   </a:t>
            </a:r>
            <a:r>
              <a:rPr lang="en-US" sz="1900" kern="1200" cap="none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MEASURES AND TARGETS TBD</a:t>
            </a:r>
          </a:p>
          <a:p>
            <a:pPr algn="ctr"/>
            <a:endParaRPr lang="en-US" sz="2100" kern="1200" cap="none" dirty="0">
              <a:solidFill>
                <a:srgbClr val="000000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8" name="Graphic 7" descr="Bullseye">
            <a:extLst>
              <a:ext uri="{FF2B5EF4-FFF2-40B4-BE49-F238E27FC236}">
                <a16:creationId xmlns:a16="http://schemas.microsoft.com/office/drawing/2014/main" id="{65795BF9-DC78-3FC2-6827-A9D3731C1C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06533" y="982131"/>
            <a:ext cx="4893735" cy="4893735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  <p:pic>
        <p:nvPicPr>
          <p:cNvPr id="6" name="Picture 5" descr="image001">
            <a:extLst>
              <a:ext uri="{FF2B5EF4-FFF2-40B4-BE49-F238E27FC236}">
                <a16:creationId xmlns:a16="http://schemas.microsoft.com/office/drawing/2014/main" id="{1D747561-68D1-0EBE-C283-92F014EB372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446" y="5248632"/>
            <a:ext cx="2804160" cy="7235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7866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A picture containing sky, outdoor, mountain, tent">
            <a:extLst>
              <a:ext uri="{FF2B5EF4-FFF2-40B4-BE49-F238E27FC236}">
                <a16:creationId xmlns:a16="http://schemas.microsoft.com/office/drawing/2014/main" id="{284A1AA7-2E90-4B15-88DA-97825B6448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AC7AC30-1251-40E1-9808-1FB902C4C1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way to get</a:t>
            </a:r>
            <a:br>
              <a:rPr lang="en-US" dirty="0"/>
            </a:br>
            <a:r>
              <a:rPr lang="en-US" dirty="0"/>
              <a:t>started is to quit  talking and begin doing.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154B60C-7CE6-4829-87C0-7B4B3E1685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Walt Disney</a:t>
            </a:r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292399BD-BD2E-4306-802E-64A79BA97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noProof="0" dirty="0"/>
              <a:t>Presentation title</a:t>
            </a:r>
          </a:p>
        </p:txBody>
      </p:sp>
      <p:sp>
        <p:nvSpPr>
          <p:cNvPr id="26" name="Date Placeholder 25">
            <a:extLst>
              <a:ext uri="{FF2B5EF4-FFF2-40B4-BE49-F238E27FC236}">
                <a16:creationId xmlns:a16="http://schemas.microsoft.com/office/drawing/2014/main" id="{A98E8EB0-8988-42CF-80D1-7A2AB7D1F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F3FAC0BD-E5E7-4E36-B85D-0C1D0408A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D6D940D-6D44-4DF9-9322-B4B11F7EDCD0}" type="slidenum">
              <a:rPr lang="en-US" noProof="0" smtClean="0"/>
              <a:pPr lvl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86475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31">
            <a:extLst>
              <a:ext uri="{FF2B5EF4-FFF2-40B4-BE49-F238E27FC236}">
                <a16:creationId xmlns:a16="http://schemas.microsoft.com/office/drawing/2014/main" id="{30761B21-88ED-449E-B2B9-3FC40844C3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3" name="Subtitle 32">
            <a:extLst>
              <a:ext uri="{FF2B5EF4-FFF2-40B4-BE49-F238E27FC236}">
                <a16:creationId xmlns:a16="http://schemas.microsoft.com/office/drawing/2014/main" id="{0EEAA874-288B-4330-9FA4-F1144ACD46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Sheila L. Thorpe</a:t>
            </a:r>
          </a:p>
          <a:p>
            <a:endParaRPr lang="en-US" dirty="0"/>
          </a:p>
          <a:p>
            <a:r>
              <a:rPr lang="en-US" dirty="0" err="1"/>
              <a:t>sthorpe@ucteams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www.ucteams.org</a:t>
            </a:r>
          </a:p>
        </p:txBody>
      </p:sp>
      <p:pic>
        <p:nvPicPr>
          <p:cNvPr id="52" name="Picture Placeholder 51" descr="A picture containing sky, outdoor, mountain, nature, stars">
            <a:extLst>
              <a:ext uri="{FF2B5EF4-FFF2-40B4-BE49-F238E27FC236}">
                <a16:creationId xmlns:a16="http://schemas.microsoft.com/office/drawing/2014/main" id="{45DFCBF0-F91E-40C0-A4E6-24E8250C3B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" b="101"/>
          <a:stretch/>
        </p:blipFill>
        <p:spPr/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09E0B-CEBC-425D-8A86-1F858D8DE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noProof="0" dirty="0"/>
              <a:t>Presentation title</a:t>
            </a:r>
          </a:p>
        </p:txBody>
      </p:sp>
      <p:pic>
        <p:nvPicPr>
          <p:cNvPr id="58" name="Picture Placeholder 57" descr="A picture containing mountain, sky, outdoor, nature">
            <a:extLst>
              <a:ext uri="{FF2B5EF4-FFF2-40B4-BE49-F238E27FC236}">
                <a16:creationId xmlns:a16="http://schemas.microsoft.com/office/drawing/2014/main" id="{A51C462C-6D3B-4554-9CDC-86D00D0EA07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" r="36"/>
          <a:stretch/>
        </p:blipFill>
        <p:spPr/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BAEA19-91BF-48E8-A1D4-8FB745EA4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87279-B48F-43C3-91FA-09BD7EA33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39F39FF-F5CB-4ACA-9B46-4CCF89ECA75F}" type="slidenum">
              <a:rPr lang="en-US" noProof="0" smtClean="0"/>
              <a:pPr lvl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676112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F0BF08-C674-44E3-8BFC-85BC65E095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8757C30-AE9A-4680-90EB-19D282EC2B7C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A5CCB28C-7D26-4A36-9CFC-D739C28F3D1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243</TotalTime>
  <Words>1238</Words>
  <Application>Microsoft Office PowerPoint</Application>
  <PresentationFormat>Widescreen</PresentationFormat>
  <Paragraphs>169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Avenir Next LT Pro</vt:lpstr>
      <vt:lpstr>Bodoni MT</vt:lpstr>
      <vt:lpstr>Calibri</vt:lpstr>
      <vt:lpstr>Elephant</vt:lpstr>
      <vt:lpstr>Garamond</vt:lpstr>
      <vt:lpstr>Organic</vt:lpstr>
      <vt:lpstr>UNION COUNTY TEAMS CS  HIGH SCHOOL/COLLEGE LEADERSHIP ACADEMY     </vt:lpstr>
      <vt:lpstr>Agenda</vt:lpstr>
      <vt:lpstr>PowerPoint Presentation</vt:lpstr>
      <vt:lpstr>     UCT A SMALL LEARNING COMMUNITY …. 330 SCHOLARS … LEADERS  </vt:lpstr>
      <vt:lpstr> </vt:lpstr>
      <vt:lpstr> </vt:lpstr>
      <vt:lpstr> </vt:lpstr>
      <vt:lpstr> </vt:lpstr>
      <vt:lpstr> </vt:lpstr>
      <vt:lpstr>       SMART GOALS 2023-2024  GOAL #1 – ACADEMIC PERFORMANCE DISTRICT  GOAL #2 – ACADEMIC PERFORMANCE STATEWIDE GOAL #3 – STEM AND BUILT ENVIRONMENT    EXTENDED DAY PROGRAM GOAL #4 -  DUAL HIGH/SCHOOL        COLLEGE (9 -12)    ACCELERATED PROGRAM GOAL #5 – HIGH SCHOOL GRADUATION GOAL #6 – PATHWAY TO GRADUATION       </vt:lpstr>
      <vt:lpstr>The way to get started is to quit  talking and begin doing.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UNION COUNTY TEAMS CS  HIGH SCHOOL/COLLEGE LEADERSHIP ACADEMY</dc:title>
  <dc:creator>Sheila Thorpe</dc:creator>
  <cp:lastModifiedBy>Sheila Thorpe</cp:lastModifiedBy>
  <cp:revision>5</cp:revision>
  <dcterms:created xsi:type="dcterms:W3CDTF">2023-10-05T11:23:31Z</dcterms:created>
  <dcterms:modified xsi:type="dcterms:W3CDTF">2023-10-05T15:26:38Z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